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5"/>
  </p:notesMasterIdLst>
  <p:handoutMasterIdLst>
    <p:handoutMasterId r:id="rId16"/>
  </p:handoutMasterIdLst>
  <p:sldIdLst>
    <p:sldId id="473" r:id="rId3"/>
    <p:sldId id="477" r:id="rId4"/>
    <p:sldId id="495" r:id="rId5"/>
    <p:sldId id="513" r:id="rId6"/>
    <p:sldId id="514" r:id="rId7"/>
    <p:sldId id="515" r:id="rId8"/>
    <p:sldId id="516" r:id="rId9"/>
    <p:sldId id="517" r:id="rId10"/>
    <p:sldId id="518" r:id="rId11"/>
    <p:sldId id="519" r:id="rId12"/>
    <p:sldId id="520" r:id="rId13"/>
    <p:sldId id="521" r:id="rId1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5B9315-5DD8-6A14-E543-FABD81833B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38A4F-9F22-5966-BAD8-5282511E69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9/25/2022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A7392-45D3-5D81-AD89-B678FB414C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ADF56-D12E-B8E1-8BAD-B6E4E8F9DE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803B03F-1AFD-4DAA-8D59-7649C80B027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0858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9/25/2022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1B553BE-F164-49CB-AD9C-72A5FE254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7793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389E9584-D57F-AE47-32EB-79FA2FE7F8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81804433-C7DE-18AB-A68D-4BE4E056B8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2D069C8-8E3A-E4CC-63AD-E8360E5454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0217" indent="-319314"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77257" indent="-255451"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88160" indent="-255451"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99064" indent="-255451"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809966" indent="-255451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320869" indent="-255451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831772" indent="-255451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42675" indent="-255451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83306">
              <a:defRPr/>
            </a:pPr>
            <a:fld id="{309D08A2-093C-47DB-A26D-BD8C08521CF4}" type="slidenum">
              <a:rPr lang="en-US" altLang="en-US" sz="1400">
                <a:solidFill>
                  <a:prstClr val="black"/>
                </a:solidFill>
              </a:rPr>
              <a:pPr defTabSz="483306">
                <a:defRPr/>
              </a:pPr>
              <a:t>4</a:t>
            </a:fld>
            <a:endParaRPr lang="en-US" altLang="en-US" sz="1400">
              <a:solidFill>
                <a:prstClr val="black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CF3704-4DF3-8D34-3E96-A48F16C8819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306">
              <a:defRPr/>
            </a:pPr>
            <a:r>
              <a:rPr lang="en-US" sz="1400">
                <a:solidFill>
                  <a:prstClr val="black"/>
                </a:solidFill>
                <a:latin typeface="Calibri" panose="020F0502020204030204"/>
              </a:rPr>
              <a:t>9/25/2022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D1EB9F-8283-6EDE-3DD7-52E359C886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483306">
              <a:defRPr/>
            </a:pPr>
            <a:r>
              <a:rPr lang="en-US" sz="1400">
                <a:solidFill>
                  <a:prstClr val="black"/>
                </a:solidFill>
                <a:latin typeface="Calibri" panose="020F0502020204030204"/>
              </a:rPr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47D3D-4098-4745-A054-F940E4855C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3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1B76-6860-4018-A6E8-E7DC94A8DD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7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B8A4F-FABF-4945-96C8-22DA399E27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36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F85A69-ED03-F2D2-BFF4-DE29388A7D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2B24F1-A5A2-2F57-C2E0-ADBC2FA1CB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82DDFD-6722-B57F-F18A-EBD96F570A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DC0669-C430-44EE-846E-0E8CFD9FE2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537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1F5AC9-16B9-CABD-37F7-FB1B72DD94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B5B8CB-80BA-4271-A394-AE5720B286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EBDC21-4D18-D2FE-D71E-19DF14ECDF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E5F75-D0A9-4760-BAF8-E977DDDC8C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302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B817FE-CC5C-7B33-AA83-E08F548724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1CD9F8-FB95-A062-7A86-5E531E78DF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F62488-E2CC-9E72-4995-A04AE7FDD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81573-BDC8-42B7-B6C4-3793648CF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497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34A021-4513-C490-D9A8-50E68BCA21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B1B041-23B9-8033-48A2-FF3E96A4C5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0AE48B-6E5F-62FF-7C4B-5561A11D0A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77582-11A7-45DD-813D-01A26BBFBF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659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7479E1-9A31-5A15-8C0B-3EEB141267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95FDA29-AB2F-24BF-34BB-31C9C809D6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14272D-7A4F-8BD8-0877-312AAE3CA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7A998-19BF-42DC-B119-23740D15B7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344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A15CAFD-D171-C515-F0DE-43C895259A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E6E43D-44A5-EE4D-2859-2E526038C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594FAC-C15C-A671-805F-FF9DD01AD7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72602-B811-49BC-AED2-5BD468BDC0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097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0FF240F-1B13-C56C-ACC5-434F373463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339483F-2999-F4D8-8CDA-677B2DEC0B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056924-9F88-5781-D906-3CCF8194B3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CB856-CC52-4777-8390-5662B80800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755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4BDB4E-7104-61FF-E8EC-638846DC53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4F610E-102E-539B-178E-11A6B81452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C97069-F3A9-5152-EEE0-A714804188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140917-3577-4656-ADBD-56C573BE95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0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C7AA-CD25-49BE-84A1-EA5BE6521A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50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FA0B59-53EF-2EB5-C33B-241703DDF8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774930-B430-7CA1-F07D-0AE7D90910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4B1A6B-A747-B3FE-837E-413F2F45A0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E5400-CF04-45E5-B7F8-CEA19FBCE3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03755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952058-45B7-62FF-802E-8A667BF441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8A4F7C-4150-F3F8-C6F2-E6ECE23AD8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B66C85-F8AA-8391-8B84-94E940035E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7FD8D-D2E4-4053-8DAD-0B2972C206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95509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E3CA66-88DE-7F9E-EC70-9D6D2A2307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405DA-4943-9306-BB61-1206E5B187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099C41-7B80-F33E-5724-86D9BEDB6F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072BC1-F2BC-4436-840F-A791AB814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93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7860-8C0F-4167-8018-35D6EB990E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8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2BCE-8DC0-49A6-878D-9776D6AE20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5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A9633-2B70-42BF-BF72-626A5EF89D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3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A799-E8D3-4FAF-942E-79E7834203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5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2FBAD-B3BC-44A0-B3EA-1BABFD29FC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8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B2508-2A68-4BF4-A537-3F1CA5DFD5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6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BE8B4-D0F8-4899-B7A9-5285ADAAC2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8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9BCA4E-3AAD-4CD7-AE98-EEE19BCD8B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8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CDE8670-871B-C912-A59E-BEC615F58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014F9D5-A9B2-2E1E-DC2E-0FE9EC4C0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F2BC79-D9B2-580C-9910-5130C39573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686578-63C5-CEDB-676E-8FC4AD36D23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D42B23-6436-8F44-1B48-E2315702B4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57CB4E-4B91-4A4F-A071-302FB10C77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26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52500" y="2430840"/>
            <a:ext cx="7239000" cy="1569660"/>
          </a:xfr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(Part 8)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latin typeface="+mj-lt"/>
              </a:rPr>
              <a:t>Matthew 16:13-18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>
            <a:extLst>
              <a:ext uri="{FF2B5EF4-FFF2-40B4-BE49-F238E27FC236}">
                <a16:creationId xmlns:a16="http://schemas.microsoft.com/office/drawing/2014/main" id="{BC742AE2-E3C1-98EC-8D01-95B61D6701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852" y="380999"/>
            <a:ext cx="2143125" cy="190499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08F9D23F-5746-BCE1-2C77-657A219732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-28281" y="-1"/>
            <a:ext cx="2495550" cy="12652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404EF88F-02FC-9A9C-9B76-E3FA499D6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1724" y="1219200"/>
            <a:ext cx="1743075" cy="914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BA36BBE5-94D1-22FC-6930-CD7D7FC65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5500" y="2224087"/>
            <a:ext cx="1181100" cy="97631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75B0C4B8-96C8-859C-33F3-433FD17C2B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200400"/>
            <a:ext cx="1295400" cy="1143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67A197E3-CF51-C321-64C4-42E7A2A937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133600"/>
            <a:ext cx="1828800" cy="914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F518AFBF-CA5E-D428-F4A5-8138EBE124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343400"/>
            <a:ext cx="1371600" cy="1295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86E4E053-954A-E5B5-92CC-1571963FF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048000"/>
            <a:ext cx="1828800" cy="838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B3C590E3-7D58-E8C9-7BFF-F8845FE158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638800"/>
            <a:ext cx="1295400" cy="12192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E41C3551-B3F7-B734-7813-94973AE4C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886200"/>
            <a:ext cx="1371600" cy="609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BD473C1F-F6BA-B66C-953B-59639E412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52400"/>
            <a:ext cx="762000" cy="5334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3C5F4A06-280E-9D60-DA95-C52ED00CB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85800"/>
            <a:ext cx="1295400" cy="9144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id="{0CB38EBD-29DB-D0D8-2102-152367C7BD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600200"/>
            <a:ext cx="1752600" cy="11430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92404B54-0F18-C576-6399-79FD5BB41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743200"/>
            <a:ext cx="2057400" cy="12954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6E02DC1D-6422-65F7-D293-9C220C590F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114800"/>
            <a:ext cx="1447800" cy="914400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5" name="Line 17">
            <a:extLst>
              <a:ext uri="{FF2B5EF4-FFF2-40B4-BE49-F238E27FC236}">
                <a16:creationId xmlns:a16="http://schemas.microsoft.com/office/drawing/2014/main" id="{F2D91175-C5CF-9DC7-8F59-3924A0C29B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105400"/>
            <a:ext cx="1600200" cy="1066800"/>
          </a:xfrm>
          <a:prstGeom prst="line">
            <a:avLst/>
          </a:prstGeom>
          <a:noFill/>
          <a:ln w="7620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601D9696-1ADD-4A04-308C-D4274602F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0"/>
            <a:ext cx="426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Must I Do To Be Saved?</a:t>
            </a: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2309" name="Rectangle 21">
            <a:extLst>
              <a:ext uri="{FF2B5EF4-FFF2-40B4-BE49-F238E27FC236}">
                <a16:creationId xmlns:a16="http://schemas.microsoft.com/office/drawing/2014/main" id="{DFB4A66D-F593-9036-0AA7-43D9215AB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16" y="627390"/>
            <a:ext cx="1462260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Baptism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10" name="Rectangle 22">
            <a:extLst>
              <a:ext uri="{FF2B5EF4-FFF2-40B4-BE49-F238E27FC236}">
                <a16:creationId xmlns:a16="http://schemas.microsoft.com/office/drawing/2014/main" id="{A4BCC896-B2AB-9E9D-C44C-F421986B9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SALVATION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6DF103ED-276E-6A97-B7F0-2B09502D2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19688"/>
            <a:ext cx="9144000" cy="6461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Saul of Tarsus – Acts 9:9,11; 22:16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02BC2E3-CB2F-2C76-6829-92AE430F462D}"/>
              </a:ext>
            </a:extLst>
          </p:cNvPr>
          <p:cNvCxnSpPr>
            <a:cxnSpLocks/>
          </p:cNvCxnSpPr>
          <p:nvPr/>
        </p:nvCxnSpPr>
        <p:spPr bwMode="auto">
          <a:xfrm>
            <a:off x="794146" y="1143000"/>
            <a:ext cx="663179" cy="396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D5A535D7-865C-8B88-5899-5A7299157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675184"/>
            <a:ext cx="7313612" cy="769441"/>
          </a:xfr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What Happens Then?</a:t>
            </a: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1CC8074A-F5FC-BD6A-BBD0-B27E5F991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53377"/>
            <a:ext cx="830262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Sins are removed, washed away.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Acts 2:38; 22:16; 1 Peter 3:21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One becomes a Christian and the Lord adds you to HIS church.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Acts 2:47; 11:26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0" name="Text Box 14">
            <a:extLst>
              <a:ext uri="{FF2B5EF4-FFF2-40B4-BE49-F238E27FC236}">
                <a16:creationId xmlns:a16="http://schemas.microsoft.com/office/drawing/2014/main" id="{41B9E0B6-CE2D-E3C3-1D8C-3B399CED3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877" y="1981200"/>
            <a:ext cx="6664065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WHERE ARE YOU?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Romans 3:23; 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Hebrews 5:8-9; Mark 16:15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3932B5-336C-40AD-C36E-D33E12362C30}"/>
              </a:ext>
            </a:extLst>
          </p:cNvPr>
          <p:cNvSpPr txBox="1"/>
          <p:nvPr/>
        </p:nvSpPr>
        <p:spPr>
          <a:xfrm>
            <a:off x="415105" y="4429125"/>
            <a:ext cx="83137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Luke 8:11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The Bible ONLY makes Christians ONLY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Plea … Do the will of the Lord, obey His word, become a Christian, wear His name, serve in His church, and receive the salvation of your soul.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1175" y="1767376"/>
            <a:ext cx="8430899" cy="4702826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Founded upon Jesus Christ, the Son of God.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Began in Jerusalem about 33 A.D.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Christ is its head and only source of authority.</a:t>
            </a:r>
          </a:p>
          <a:p>
            <a:pPr eaLnBrk="1" hangingPunct="1">
              <a:defRPr/>
            </a:pPr>
            <a:r>
              <a:rPr lang="en-US" sz="2800" dirty="0"/>
              <a:t>Organized after the divine pattern.</a:t>
            </a:r>
            <a:endParaRPr lang="en-US" sz="28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Has a divine mission.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No creed but the Bible.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Scriptural in name.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Members called by Scriptural names.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/>
              <a:t>Worships according to the Scriptures.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14300" y="1827232"/>
            <a:ext cx="8953500" cy="4973669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b="1" dirty="0">
                <a:highlight>
                  <a:srgbClr val="FFFF00"/>
                </a:highlight>
              </a:rPr>
              <a:t>Requirements for membership.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Faith. </a:t>
            </a:r>
            <a:r>
              <a:rPr lang="en-US" sz="2600" dirty="0">
                <a:solidFill>
                  <a:srgbClr val="0070C0"/>
                </a:solidFill>
              </a:rPr>
              <a:t>Romans 10:14; John 8:24; Hebrews 11:6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Repentance. </a:t>
            </a:r>
            <a:r>
              <a:rPr lang="en-US" sz="2600" dirty="0">
                <a:solidFill>
                  <a:srgbClr val="0070C0"/>
                </a:solidFill>
              </a:rPr>
              <a:t>Luke 13:3; Acts 17:30-31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Confession. </a:t>
            </a:r>
            <a:r>
              <a:rPr lang="en-US" sz="2600" dirty="0">
                <a:solidFill>
                  <a:srgbClr val="0070C0"/>
                </a:solidFill>
              </a:rPr>
              <a:t>Matthew 10:32-33; Acts 8:36-38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Baptism.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600" b="1" dirty="0">
                <a:solidFill>
                  <a:srgbClr val="FF0000"/>
                </a:solidFill>
              </a:rPr>
              <a:t>What?</a:t>
            </a:r>
            <a:r>
              <a:rPr lang="en-US" sz="2600" dirty="0">
                <a:solidFill>
                  <a:srgbClr val="FF0000"/>
                </a:solidFill>
              </a:rPr>
              <a:t> – </a:t>
            </a:r>
            <a:r>
              <a:rPr lang="en-US" sz="2600" dirty="0">
                <a:solidFill>
                  <a:srgbClr val="0070C0"/>
                </a:solidFill>
              </a:rPr>
              <a:t>John 3:23; Acts 8; Matthew 3;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Romans 6:3-4; Colossians 2:12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600" b="1" dirty="0">
                <a:solidFill>
                  <a:srgbClr val="FF0000"/>
                </a:solidFill>
              </a:rPr>
              <a:t>Who?</a:t>
            </a:r>
            <a:r>
              <a:rPr lang="en-US" sz="2600" dirty="0">
                <a:solidFill>
                  <a:srgbClr val="FF0000"/>
                </a:solidFill>
              </a:rPr>
              <a:t> – </a:t>
            </a:r>
            <a:r>
              <a:rPr lang="en-US" sz="2600" dirty="0">
                <a:solidFill>
                  <a:srgbClr val="0070C0"/>
                </a:solidFill>
              </a:rPr>
              <a:t>Matthew 28:19; Mark 16:15-16; 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Acts 2:38; Acts 8:12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600" b="1" dirty="0">
                <a:solidFill>
                  <a:srgbClr val="FF0000"/>
                </a:solidFill>
              </a:rPr>
              <a:t>Why?</a:t>
            </a:r>
            <a:r>
              <a:rPr lang="en-US" sz="2600" dirty="0">
                <a:solidFill>
                  <a:srgbClr val="FF0000"/>
                </a:solidFill>
              </a:rPr>
              <a:t> – </a:t>
            </a:r>
            <a:r>
              <a:rPr lang="en-US" sz="2600" i="1" dirty="0"/>
              <a:t>“</a:t>
            </a:r>
            <a:r>
              <a:rPr lang="en-US" sz="2600" b="1" i="1" dirty="0"/>
              <a:t>For Remission of Sins</a:t>
            </a:r>
            <a:r>
              <a:rPr lang="en-US" sz="2600" i="1" dirty="0"/>
              <a:t>”</a:t>
            </a:r>
            <a:br>
              <a:rPr lang="en-US" sz="2600" i="1" dirty="0"/>
            </a:br>
            <a:r>
              <a:rPr lang="en-US" sz="2600" dirty="0">
                <a:solidFill>
                  <a:srgbClr val="0070C0"/>
                </a:solidFill>
              </a:rPr>
              <a:t>Acts 2:38; Mark 16:15-16; 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1 Corinthians 12:12-13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7C82218-40E3-5E33-0075-40B487BA0B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5882"/>
            <a:ext cx="7772400" cy="1446550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Church/</a:t>
            </a:r>
            <a:br>
              <a:rPr lang="en-US" sz="4400" b="1" dirty="0">
                <a:solidFill>
                  <a:schemeClr val="tx1"/>
                </a:solidFill>
              </a:rPr>
            </a:br>
            <a:r>
              <a:rPr lang="en-US" sz="4400" b="1" dirty="0">
                <a:solidFill>
                  <a:schemeClr val="tx1"/>
                </a:solidFill>
              </a:rPr>
              <a:t>Body Of Saved People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8EC2CD8D-5511-CB70-E4E7-46C40FDDE9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4314" y="3886200"/>
            <a:ext cx="8180894" cy="1200329"/>
          </a:xfrm>
        </p:spPr>
        <p:txBody>
          <a:bodyPr wrap="square">
            <a:spAutoFit/>
          </a:bodyPr>
          <a:lstStyle/>
          <a:p>
            <a:pPr algn="ctr"/>
            <a:r>
              <a:rPr lang="en-US" altLang="en-US" sz="3600" i="1" dirty="0"/>
              <a:t>“</a:t>
            </a:r>
            <a:r>
              <a:rPr lang="en-US" altLang="en-US" sz="3600" b="1" i="1" dirty="0"/>
              <a:t>What Must I Do To Be Saved?</a:t>
            </a:r>
            <a:r>
              <a:rPr lang="en-US" altLang="en-US" sz="3600" i="1" dirty="0"/>
              <a:t>” </a:t>
            </a:r>
            <a:r>
              <a:rPr lang="en-US" altLang="en-US" sz="3600" dirty="0">
                <a:solidFill>
                  <a:srgbClr val="0070C0"/>
                </a:solidFill>
              </a:rPr>
              <a:t>(Acts 2:37; 22:3-10; 9:6; 16:30)</a:t>
            </a:r>
            <a:endParaRPr lang="en-US" altLang="en-US" sz="2400" dirty="0">
              <a:solidFill>
                <a:srgbClr val="0070C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C20B3D-7584-9319-7757-7889B1AE0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038" y="1107026"/>
            <a:ext cx="7239000" cy="1323439"/>
          </a:xfr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New Testament Church/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Body Of Saved People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6C832E63-8E3B-6D7E-8A01-64D82CED7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472" y="742950"/>
            <a:ext cx="69424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</a:t>
            </a:r>
            <a:r>
              <a:rPr kumimoji="0" lang="en-US" sz="36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Must I Do To Be Saved?</a:t>
            </a:r>
            <a:r>
              <a:rPr kumimoji="0" lang="en-US" sz="3600" b="0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”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3F55380D-E131-F23C-8EC8-4CA440D69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967" y="1905000"/>
            <a:ext cx="8038707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Times New Roman" pitchFamily="18" charset="0"/>
              </a:rPr>
              <a:t>What Is Sin And Its Effect?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2713" marR="0" lvl="0" indent="-1127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Violation of God’s law.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1 John 3:4; 5:17;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James 4:17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Separates man from God.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Isaiah 59:1-2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Causes spiritual death.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Romans 3:23; 6:23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118DD590-BC7F-9BA5-B3B8-17206201C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365" y="676275"/>
            <a:ext cx="69381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“</a:t>
            </a:r>
            <a:r>
              <a:rPr kumimoji="0" lang="en-US" sz="3600" b="1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Must I Do To Be Saved?</a:t>
            </a:r>
            <a:r>
              <a:rPr kumimoji="0" lang="en-US" sz="3600" b="0" i="1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”</a:t>
            </a:r>
            <a:endParaRPr kumimoji="0" lang="en-US" sz="36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C8C583-0F5E-AB30-2FE0-1ADC8E050541}"/>
              </a:ext>
            </a:extLst>
          </p:cNvPr>
          <p:cNvSpPr/>
          <p:nvPr/>
        </p:nvSpPr>
        <p:spPr>
          <a:xfrm>
            <a:off x="643289" y="1532643"/>
            <a:ext cx="842530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To the jailer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Acts 16:25-31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To Jews on Pentecost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Acts 2:37-38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To Saul of Tarsus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 Acts 22:3-10, 16;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cf. Acts 9:6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Verdana"/>
                <a:ea typeface="+mn-ea"/>
                <a:cs typeface="Arial"/>
              </a:rPr>
              <a:t>Why Did The Answers Differ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?</a:t>
            </a:r>
            <a:endParaRPr kumimoji="0" lang="en-US" sz="28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sng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The questions were asked by people in different circumstances</a:t>
            </a:r>
            <a:r>
              <a:rPr kumimoji="0" lang="en-US" sz="2800" b="0" i="0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.</a:t>
            </a:r>
            <a:endParaRPr kumimoji="0" lang="en-US" sz="2800" b="0" i="1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Mark 12:34, </a:t>
            </a:r>
            <a:r>
              <a:rPr kumimoji="0" lang="en-US" sz="2800" b="0" i="1" u="none" strike="noStrike" kern="1200" cap="none" spc="0" normalizeH="0" baseline="0" noProof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“not far from the kingdom.”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Matthew 15:8, </a:t>
            </a:r>
            <a:r>
              <a:rPr kumimoji="0" lang="en-US" sz="2800" b="0" i="1" u="none" strike="noStrike" kern="1200" cap="none" spc="0" normalizeH="0" baseline="0" noProof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“heart is far from me.”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4">
            <a:extLst>
              <a:ext uri="{FF2B5EF4-FFF2-40B4-BE49-F238E27FC236}">
                <a16:creationId xmlns:a16="http://schemas.microsoft.com/office/drawing/2014/main" id="{A6E81A79-03E2-8BC9-DE55-FFA25E1778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381000"/>
            <a:ext cx="1219200" cy="1066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Line 5">
            <a:extLst>
              <a:ext uri="{FF2B5EF4-FFF2-40B4-BE49-F238E27FC236}">
                <a16:creationId xmlns:a16="http://schemas.microsoft.com/office/drawing/2014/main" id="{61276CE9-39F4-EAB3-BB77-BF5B8DFB440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0"/>
            <a:ext cx="1828800" cy="990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6" name="Line 6">
            <a:extLst>
              <a:ext uri="{FF2B5EF4-FFF2-40B4-BE49-F238E27FC236}">
                <a16:creationId xmlns:a16="http://schemas.microsoft.com/office/drawing/2014/main" id="{B6F0E01E-F151-E131-061C-CFFE786561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990600"/>
            <a:ext cx="2286000" cy="1143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7" name="Line 7">
            <a:extLst>
              <a:ext uri="{FF2B5EF4-FFF2-40B4-BE49-F238E27FC236}">
                <a16:creationId xmlns:a16="http://schemas.microsoft.com/office/drawing/2014/main" id="{ACB00F1C-1A87-5665-597C-E2DD562C5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1447800"/>
            <a:ext cx="2057400" cy="1752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8" name="Line 8">
            <a:extLst>
              <a:ext uri="{FF2B5EF4-FFF2-40B4-BE49-F238E27FC236}">
                <a16:creationId xmlns:a16="http://schemas.microsoft.com/office/drawing/2014/main" id="{68FADB29-F58C-D8C6-AB84-78658A5ED6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200400"/>
            <a:ext cx="1295400" cy="1143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9" name="Line 9">
            <a:extLst>
              <a:ext uri="{FF2B5EF4-FFF2-40B4-BE49-F238E27FC236}">
                <a16:creationId xmlns:a16="http://schemas.microsoft.com/office/drawing/2014/main" id="{825B0C64-8BD5-D6F0-2263-B66B2107D3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133600"/>
            <a:ext cx="1828800" cy="914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0" name="Line 10">
            <a:extLst>
              <a:ext uri="{FF2B5EF4-FFF2-40B4-BE49-F238E27FC236}">
                <a16:creationId xmlns:a16="http://schemas.microsoft.com/office/drawing/2014/main" id="{C833F9FC-5BA7-2E0B-B709-090570DC15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343400"/>
            <a:ext cx="1371600" cy="1295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1" name="Line 11">
            <a:extLst>
              <a:ext uri="{FF2B5EF4-FFF2-40B4-BE49-F238E27FC236}">
                <a16:creationId xmlns:a16="http://schemas.microsoft.com/office/drawing/2014/main" id="{391BF7D8-1A7C-8191-D50D-679C9F1B9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048000"/>
            <a:ext cx="1828800" cy="838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2" name="Line 12">
            <a:extLst>
              <a:ext uri="{FF2B5EF4-FFF2-40B4-BE49-F238E27FC236}">
                <a16:creationId xmlns:a16="http://schemas.microsoft.com/office/drawing/2014/main" id="{75024FEB-657D-2CA8-E245-C07BE6DD0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638800"/>
            <a:ext cx="1295400" cy="12192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3" name="Line 13">
            <a:extLst>
              <a:ext uri="{FF2B5EF4-FFF2-40B4-BE49-F238E27FC236}">
                <a16:creationId xmlns:a16="http://schemas.microsoft.com/office/drawing/2014/main" id="{DD725D0D-E436-3B11-FAC2-012331D2B75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886200"/>
            <a:ext cx="1371600" cy="609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4" name="Line 14">
            <a:extLst>
              <a:ext uri="{FF2B5EF4-FFF2-40B4-BE49-F238E27FC236}">
                <a16:creationId xmlns:a16="http://schemas.microsoft.com/office/drawing/2014/main" id="{5E161C7D-5164-49C5-FC73-53DD9D40B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52400"/>
            <a:ext cx="762000" cy="5334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5" name="Line 15">
            <a:extLst>
              <a:ext uri="{FF2B5EF4-FFF2-40B4-BE49-F238E27FC236}">
                <a16:creationId xmlns:a16="http://schemas.microsoft.com/office/drawing/2014/main" id="{DCE28913-B7FA-BF4F-7557-6318184552C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85800"/>
            <a:ext cx="1295400" cy="9144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6" name="Line 16">
            <a:extLst>
              <a:ext uri="{FF2B5EF4-FFF2-40B4-BE49-F238E27FC236}">
                <a16:creationId xmlns:a16="http://schemas.microsoft.com/office/drawing/2014/main" id="{84154047-8A51-0316-213B-FE195F5388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600200"/>
            <a:ext cx="1752600" cy="11430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7" name="Line 17">
            <a:extLst>
              <a:ext uri="{FF2B5EF4-FFF2-40B4-BE49-F238E27FC236}">
                <a16:creationId xmlns:a16="http://schemas.microsoft.com/office/drawing/2014/main" id="{468E354A-F9CF-994C-56EA-ECBE37ECD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743200"/>
            <a:ext cx="2057400" cy="12954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8" name="Line 18">
            <a:extLst>
              <a:ext uri="{FF2B5EF4-FFF2-40B4-BE49-F238E27FC236}">
                <a16:creationId xmlns:a16="http://schemas.microsoft.com/office/drawing/2014/main" id="{35439564-851B-2D1D-4912-C5C143636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114800"/>
            <a:ext cx="1447800" cy="914400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9" name="Line 19">
            <a:extLst>
              <a:ext uri="{FF2B5EF4-FFF2-40B4-BE49-F238E27FC236}">
                <a16:creationId xmlns:a16="http://schemas.microsoft.com/office/drawing/2014/main" id="{7538727F-2152-A197-8316-0E2D82523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105400"/>
            <a:ext cx="1600200" cy="1066800"/>
          </a:xfrm>
          <a:prstGeom prst="line">
            <a:avLst/>
          </a:prstGeom>
          <a:noFill/>
          <a:ln w="7620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88" name="Text Box 20">
            <a:extLst>
              <a:ext uri="{FF2B5EF4-FFF2-40B4-BE49-F238E27FC236}">
                <a16:creationId xmlns:a16="http://schemas.microsoft.com/office/drawing/2014/main" id="{030B3D1F-104E-099F-B7BE-AB7D1A698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0"/>
            <a:ext cx="624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far to the next gas station?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”</a:t>
            </a:r>
          </a:p>
        </p:txBody>
      </p:sp>
      <p:sp>
        <p:nvSpPr>
          <p:cNvPr id="7189" name="Rectangle 21">
            <a:extLst>
              <a:ext uri="{FF2B5EF4-FFF2-40B4-BE49-F238E27FC236}">
                <a16:creationId xmlns:a16="http://schemas.microsoft.com/office/drawing/2014/main" id="{7B9CF93B-FA79-0D55-F27F-AB6B3DA78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011" y="5580847"/>
            <a:ext cx="15905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Next Gas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55 miles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90" name="Rectangle 22">
            <a:extLst>
              <a:ext uri="{FF2B5EF4-FFF2-40B4-BE49-F238E27FC236}">
                <a16:creationId xmlns:a16="http://schemas.microsoft.com/office/drawing/2014/main" id="{9E75F1DB-AB15-7445-47A6-19829398E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350" y="2685247"/>
            <a:ext cx="1590499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Next Gas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30 miles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91" name="Rectangle 23">
            <a:extLst>
              <a:ext uri="{FF2B5EF4-FFF2-40B4-BE49-F238E27FC236}">
                <a16:creationId xmlns:a16="http://schemas.microsoft.com/office/drawing/2014/main" id="{4BBA1BA4-6F8C-4D3D-1BC4-F2867E51A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950" y="17463"/>
            <a:ext cx="1590499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Next Gas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 miles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 animBg="1"/>
      <p:bldP spid="7190" grpId="0" animBg="1" autoUpdateAnimBg="0"/>
      <p:bldP spid="719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EC2418AE-F5F9-6B37-B5D4-6A52F4E7B8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381000"/>
            <a:ext cx="1219200" cy="1066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3AC3C111-13E7-1B1B-281F-CB72EC2CCB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0"/>
            <a:ext cx="1828800" cy="990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EEE649D4-F5D3-9BCA-C9D0-9AEDF01D66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990600"/>
            <a:ext cx="2286000" cy="1143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88E8DB26-2536-9A1E-B6AE-69EFCEEFBD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1447800"/>
            <a:ext cx="2057400" cy="1752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40CEAE08-55C3-2D3B-383F-63FA1507C5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200400"/>
            <a:ext cx="1295400" cy="1143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4D349182-AD0C-C868-D840-014F8428FB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133600"/>
            <a:ext cx="1828800" cy="914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0FC76621-C469-E3A5-3455-A52955CC7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9075" y="3886200"/>
            <a:ext cx="1914525" cy="17526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090A7311-856D-7306-4D44-68E4704FA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048000"/>
            <a:ext cx="1828800" cy="838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0" name="Line 10">
            <a:extLst>
              <a:ext uri="{FF2B5EF4-FFF2-40B4-BE49-F238E27FC236}">
                <a16:creationId xmlns:a16="http://schemas.microsoft.com/office/drawing/2014/main" id="{F2937695-8656-BE2E-FA05-F8F27D50D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638800"/>
            <a:ext cx="1295400" cy="12192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1" name="Line 11">
            <a:extLst>
              <a:ext uri="{FF2B5EF4-FFF2-40B4-BE49-F238E27FC236}">
                <a16:creationId xmlns:a16="http://schemas.microsoft.com/office/drawing/2014/main" id="{648C7925-5734-D713-FC4A-4CB1F60C24B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886200"/>
            <a:ext cx="1371600" cy="609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2" name="Line 12">
            <a:extLst>
              <a:ext uri="{FF2B5EF4-FFF2-40B4-BE49-F238E27FC236}">
                <a16:creationId xmlns:a16="http://schemas.microsoft.com/office/drawing/2014/main" id="{9209B7FA-BFF6-64CD-52D9-7777EDA4D2C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52400"/>
            <a:ext cx="762000" cy="5334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DFFEC2BF-48E9-9E59-519D-C8484E73B92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85800"/>
            <a:ext cx="1295400" cy="9144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4" name="Line 14">
            <a:extLst>
              <a:ext uri="{FF2B5EF4-FFF2-40B4-BE49-F238E27FC236}">
                <a16:creationId xmlns:a16="http://schemas.microsoft.com/office/drawing/2014/main" id="{AB024187-2DDC-E0F8-2833-E3B2F985C3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600200"/>
            <a:ext cx="1752600" cy="11430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5" name="Line 15">
            <a:extLst>
              <a:ext uri="{FF2B5EF4-FFF2-40B4-BE49-F238E27FC236}">
                <a16:creationId xmlns:a16="http://schemas.microsoft.com/office/drawing/2014/main" id="{1A0539AC-6C0A-2FE9-B4F3-FDE05B74A6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743200"/>
            <a:ext cx="2057400" cy="12954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6" name="Line 16">
            <a:extLst>
              <a:ext uri="{FF2B5EF4-FFF2-40B4-BE49-F238E27FC236}">
                <a16:creationId xmlns:a16="http://schemas.microsoft.com/office/drawing/2014/main" id="{62B83750-C9F1-8669-7A86-5EA017F12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114800"/>
            <a:ext cx="1447800" cy="914400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7" name="Line 17">
            <a:extLst>
              <a:ext uri="{FF2B5EF4-FFF2-40B4-BE49-F238E27FC236}">
                <a16:creationId xmlns:a16="http://schemas.microsoft.com/office/drawing/2014/main" id="{6D6372CA-E612-D194-ECBD-4C4542C7E9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105400"/>
            <a:ext cx="1600200" cy="1066800"/>
          </a:xfrm>
          <a:prstGeom prst="line">
            <a:avLst/>
          </a:prstGeom>
          <a:noFill/>
          <a:ln w="7620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0FE92DAE-A7CD-2546-166E-2B50AFF8E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0"/>
            <a:ext cx="426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Must I Do To Be Saved?</a:t>
            </a: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9238" name="Rectangle 22">
            <a:extLst>
              <a:ext uri="{FF2B5EF4-FFF2-40B4-BE49-F238E27FC236}">
                <a16:creationId xmlns:a16="http://schemas.microsoft.com/office/drawing/2014/main" id="{8E0F1D21-33BF-2CFB-3785-1B0643CE8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SALVATION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39" name="Rectangle 23">
            <a:extLst>
              <a:ext uri="{FF2B5EF4-FFF2-40B4-BE49-F238E27FC236}">
                <a16:creationId xmlns:a16="http://schemas.microsoft.com/office/drawing/2014/main" id="{A8FDD410-782F-5446-0C6D-F73A3380A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6870" y="1593502"/>
            <a:ext cx="1462259" cy="138499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Believe,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Repent,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Baptism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9919732D-984B-2EAC-7D70-5F620B403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05400"/>
            <a:ext cx="9144000" cy="646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The Jailer – Acts 16:12-13;17:22-31;16:32-34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2338E7C-B2BE-D787-D19F-772602017ED7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9200" y="2971800"/>
            <a:ext cx="4800600" cy="2133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>
            <a:extLst>
              <a:ext uri="{FF2B5EF4-FFF2-40B4-BE49-F238E27FC236}">
                <a16:creationId xmlns:a16="http://schemas.microsoft.com/office/drawing/2014/main" id="{6C1D4D7C-05EC-6C8F-06EC-D530AB2703A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381000"/>
            <a:ext cx="1219200" cy="1066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59197DDD-3E34-75AF-8E52-B2245209F5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0" y="0"/>
            <a:ext cx="1828800" cy="990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B703245F-B35D-6571-E4D2-3B2505005E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990600"/>
            <a:ext cx="2286000" cy="1143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AA8EC3B8-7298-2302-5753-C10ACFF00C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1447800"/>
            <a:ext cx="2171700" cy="1905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DA316223-E2FF-ABBA-8C21-0D2137670D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0900" y="3352800"/>
            <a:ext cx="1181100" cy="990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75CBA62F-74FD-C674-97B4-489C0FB913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133600"/>
            <a:ext cx="1828800" cy="914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86ED3807-18F3-9849-0D2C-26A90F2A99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343400"/>
            <a:ext cx="1371600" cy="1295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21891FB3-3411-07D3-590C-8914FDC44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048000"/>
            <a:ext cx="1828800" cy="838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B4243934-1EE6-7700-A56A-E21B3B92F5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638800"/>
            <a:ext cx="1295400" cy="12192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086BE279-F457-2A1C-FFDA-EA6C314D5B7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886200"/>
            <a:ext cx="1371600" cy="609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03429D67-E004-8DED-6DE6-338A0DF297E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52400"/>
            <a:ext cx="762000" cy="5334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7" name="Line 13">
            <a:extLst>
              <a:ext uri="{FF2B5EF4-FFF2-40B4-BE49-F238E27FC236}">
                <a16:creationId xmlns:a16="http://schemas.microsoft.com/office/drawing/2014/main" id="{11F154E4-2ABE-7979-02E2-672BBADD9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85800"/>
            <a:ext cx="1295400" cy="9144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8" name="Line 14">
            <a:extLst>
              <a:ext uri="{FF2B5EF4-FFF2-40B4-BE49-F238E27FC236}">
                <a16:creationId xmlns:a16="http://schemas.microsoft.com/office/drawing/2014/main" id="{45C5B84E-983B-0FBF-C43B-17F4DFF61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600200"/>
            <a:ext cx="1752600" cy="11430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9" name="Line 15">
            <a:extLst>
              <a:ext uri="{FF2B5EF4-FFF2-40B4-BE49-F238E27FC236}">
                <a16:creationId xmlns:a16="http://schemas.microsoft.com/office/drawing/2014/main" id="{A3FA1647-3DEA-97BF-D086-2841E50AF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743200"/>
            <a:ext cx="2057400" cy="12954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80" name="Line 16">
            <a:extLst>
              <a:ext uri="{FF2B5EF4-FFF2-40B4-BE49-F238E27FC236}">
                <a16:creationId xmlns:a16="http://schemas.microsoft.com/office/drawing/2014/main" id="{B93925A2-65F0-5943-6343-DD628C5AE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114800"/>
            <a:ext cx="1447800" cy="914400"/>
          </a:xfrm>
          <a:prstGeom prst="line">
            <a:avLst/>
          </a:prstGeom>
          <a:noFill/>
          <a:ln w="5715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81" name="Line 17">
            <a:extLst>
              <a:ext uri="{FF2B5EF4-FFF2-40B4-BE49-F238E27FC236}">
                <a16:creationId xmlns:a16="http://schemas.microsoft.com/office/drawing/2014/main" id="{145B1E61-4A93-CAF5-2534-036ADE71B60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105400"/>
            <a:ext cx="1600200" cy="1066800"/>
          </a:xfrm>
          <a:prstGeom prst="line">
            <a:avLst/>
          </a:prstGeom>
          <a:noFill/>
          <a:ln w="7620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8" name="Text Box 18">
            <a:extLst>
              <a:ext uri="{FF2B5EF4-FFF2-40B4-BE49-F238E27FC236}">
                <a16:creationId xmlns:a16="http://schemas.microsoft.com/office/drawing/2014/main" id="{350BD65E-F7FB-8B82-5ACF-A2D7E9675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0"/>
            <a:ext cx="426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Must I Do To Be Saved?</a:t>
            </a: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0260" name="Rectangle 20">
            <a:extLst>
              <a:ext uri="{FF2B5EF4-FFF2-40B4-BE49-F238E27FC236}">
                <a16:creationId xmlns:a16="http://schemas.microsoft.com/office/drawing/2014/main" id="{64487368-0DCB-7C0F-0A38-81E4DD421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5670" y="1208872"/>
            <a:ext cx="1462259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Repent,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Baptism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D171CDD1-35FD-1F00-EEC8-1F28DA9AC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SALVATION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CAE3C26C-89E2-E73C-6AC9-AC6B599C8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4400"/>
            <a:ext cx="9144000" cy="646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People in Acts 2:36-38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578AE33-981C-A943-BBB0-E55D31CB445B}"/>
              </a:ext>
            </a:extLst>
          </p:cNvPr>
          <p:cNvCxnSpPr>
            <a:cxnSpLocks/>
          </p:cNvCxnSpPr>
          <p:nvPr/>
        </p:nvCxnSpPr>
        <p:spPr bwMode="auto">
          <a:xfrm flipH="1">
            <a:off x="2533650" y="2047875"/>
            <a:ext cx="1562100" cy="2686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" grpId="0" animBg="1"/>
    </p:bldLst>
  </p:timing>
</p:sld>
</file>

<file path=ppt/theme/theme1.xml><?xml version="1.0" encoding="utf-8"?>
<a:theme xmlns:a="http://schemas.openxmlformats.org/drawingml/2006/main" name="Theme12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2" id="{36C0F4FE-0B84-4C4B-AE26-AC5E32C63F98}" vid="{8E979A5B-2251-4516-9B13-0DC95807ACBC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494</Words>
  <Application>Microsoft Office PowerPoint</Application>
  <PresentationFormat>On-screen Show (4:3)</PresentationFormat>
  <Paragraphs>70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Bookman Old Style</vt:lpstr>
      <vt:lpstr>Calibri</vt:lpstr>
      <vt:lpstr>Times New Roman</vt:lpstr>
      <vt:lpstr>Verdana</vt:lpstr>
      <vt:lpstr>Wingdings</vt:lpstr>
      <vt:lpstr>Theme12</vt:lpstr>
      <vt:lpstr>1_Office Theme</vt:lpstr>
      <vt:lpstr>The New Testament Church (Part 8) Matthew 16:13-18</vt:lpstr>
      <vt:lpstr>The New Testament Church</vt:lpstr>
      <vt:lpstr>The New Testament Church/ Body Of Saved People</vt:lpstr>
      <vt:lpstr>The New Testament Church/ Body Of Saved People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Happens Then?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Testament Church (Part 8)</dc:title>
  <dc:creator>Micky Galloway</dc:creator>
  <cp:lastModifiedBy>Richard Lidh</cp:lastModifiedBy>
  <cp:revision>8</cp:revision>
  <cp:lastPrinted>2022-09-24T23:45:46Z</cp:lastPrinted>
  <dcterms:created xsi:type="dcterms:W3CDTF">2022-09-24T22:34:54Z</dcterms:created>
  <dcterms:modified xsi:type="dcterms:W3CDTF">2022-09-24T23:46:00Z</dcterms:modified>
</cp:coreProperties>
</file>